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72" r:id="rId3"/>
    <p:sldId id="276" r:id="rId4"/>
    <p:sldId id="277" r:id="rId5"/>
    <p:sldId id="265" r:id="rId6"/>
    <p:sldId id="273" r:id="rId7"/>
    <p:sldId id="278" r:id="rId8"/>
    <p:sldId id="279" r:id="rId9"/>
    <p:sldId id="280" r:id="rId10"/>
    <p:sldId id="285" r:id="rId11"/>
    <p:sldId id="286" r:id="rId12"/>
    <p:sldId id="281" r:id="rId13"/>
    <p:sldId id="28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395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12/2/2016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12/2/2016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12/2/2016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12/2/2016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WASC Town Hall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Steering &amp; Self-Study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7306" y="705860"/>
            <a:ext cx="10640290" cy="6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/>
              <a:t>Chapter 6: Quality Assurance and Improvement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77307" y="2475282"/>
            <a:ext cx="4380262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Historical Overview:</a:t>
            </a:r>
            <a:r>
              <a:rPr lang="en-US" sz="2000" dirty="0">
                <a:latin typeface="+mj-lt"/>
              </a:rPr>
              <a:t> Uneven progress on </a:t>
            </a:r>
            <a:r>
              <a:rPr lang="en-US" sz="2000" dirty="0" smtClean="0">
                <a:latin typeface="+mj-lt"/>
              </a:rPr>
              <a:t>assessment</a:t>
            </a:r>
          </a:p>
          <a:p>
            <a:pPr marL="342900" indent="-342900" fontAlgn="base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Non-Academic </a:t>
            </a:r>
            <a:r>
              <a:rPr lang="en-US" sz="2000" dirty="0">
                <a:latin typeface="+mj-lt"/>
              </a:rPr>
              <a:t>Program </a:t>
            </a:r>
            <a:r>
              <a:rPr lang="en-US" sz="2000" dirty="0" smtClean="0">
                <a:latin typeface="+mj-lt"/>
              </a:rPr>
              <a:t>Review</a:t>
            </a:r>
          </a:p>
          <a:p>
            <a:pPr marL="342900" indent="-342900" fontAlgn="base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j-lt"/>
              </a:rPr>
              <a:t>Next </a:t>
            </a:r>
            <a:r>
              <a:rPr lang="en-US" sz="2000" b="1" dirty="0">
                <a:latin typeface="+mj-lt"/>
              </a:rPr>
              <a:t>Steps: </a:t>
            </a:r>
            <a:r>
              <a:rPr lang="en-US" sz="2000" dirty="0">
                <a:latin typeface="+mj-lt"/>
              </a:rPr>
              <a:t>Office of Educational Effectiveness</a:t>
            </a:r>
            <a:endParaRPr lang="en-US" sz="2000" b="0" i="0" u="none" strike="noStrike" dirty="0">
              <a:effectLst/>
              <a:latin typeface="+mj-lt"/>
            </a:endParaRPr>
          </a:p>
        </p:txBody>
      </p:sp>
      <p:sp>
        <p:nvSpPr>
          <p:cNvPr id="6" name="AutoShape 4" descr="chapter 6 assessment word cloud.png"/>
          <p:cNvSpPr>
            <a:spLocks noChangeAspect="1" noChangeArrowheads="1"/>
          </p:cNvSpPr>
          <p:nvPr/>
        </p:nvSpPr>
        <p:spPr bwMode="auto">
          <a:xfrm>
            <a:off x="1330036" y="3141142"/>
            <a:ext cx="8803179" cy="279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5" r="19854"/>
          <a:stretch/>
        </p:blipFill>
        <p:spPr>
          <a:xfrm rot="5400000">
            <a:off x="5913779" y="1414851"/>
            <a:ext cx="4336867" cy="470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61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825" y="407324"/>
            <a:ext cx="11571317" cy="806334"/>
          </a:xfrm>
        </p:spPr>
        <p:txBody>
          <a:bodyPr>
            <a:noAutofit/>
          </a:bodyPr>
          <a:lstStyle/>
          <a:p>
            <a:r>
              <a:rPr lang="en-US" sz="2800" b="1" dirty="0"/>
              <a:t>Chapter 7: </a:t>
            </a:r>
            <a:r>
              <a:rPr lang="en-US" sz="2800" b="1" dirty="0" smtClean="0"/>
              <a:t>Sustainability (Financial Viability); </a:t>
            </a:r>
            <a:br>
              <a:rPr lang="en-US" sz="2800" b="1" dirty="0" smtClean="0"/>
            </a:br>
            <a:r>
              <a:rPr lang="en-US" sz="2800" b="1" dirty="0" smtClean="0"/>
              <a:t>Preparing </a:t>
            </a:r>
            <a:r>
              <a:rPr lang="en-US" sz="2800" b="1" dirty="0"/>
              <a:t>for the Changing Higher Education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54727"/>
            <a:ext cx="11363499" cy="45620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“Bring prioritization </a:t>
            </a:r>
            <a:r>
              <a:rPr lang="en-US" dirty="0"/>
              <a:t>process to logical conclusions in decisions about resource allocations” (WASC EER Report, 2010)</a:t>
            </a:r>
          </a:p>
          <a:p>
            <a:pPr lvl="1"/>
            <a:r>
              <a:rPr lang="en-US" dirty="0"/>
              <a:t>2009 Cabinet for Institutional Change </a:t>
            </a:r>
            <a:r>
              <a:rPr lang="en-US" dirty="0" smtClean="0"/>
              <a:t>developed</a:t>
            </a:r>
            <a:endParaRPr lang="en-US" dirty="0"/>
          </a:p>
          <a:p>
            <a:pPr lvl="1"/>
            <a:r>
              <a:rPr lang="en-US" dirty="0"/>
              <a:t>Connection between Strategic Plan and WASC Recommendations</a:t>
            </a:r>
          </a:p>
          <a:p>
            <a:pPr lvl="1"/>
            <a:r>
              <a:rPr lang="en-US" dirty="0"/>
              <a:t>Financial Strategic Plan = Strategic Budgeting</a:t>
            </a:r>
          </a:p>
          <a:p>
            <a:pPr lvl="1"/>
            <a:r>
              <a:rPr lang="en-US" dirty="0"/>
              <a:t>Academic Tactical Plan = Prioritization </a:t>
            </a:r>
          </a:p>
          <a:p>
            <a:pPr lvl="1"/>
            <a:r>
              <a:rPr lang="en-US" dirty="0"/>
              <a:t>Enrollment Management</a:t>
            </a:r>
          </a:p>
          <a:p>
            <a:pPr lvl="1"/>
            <a:r>
              <a:rPr lang="en-US" dirty="0"/>
              <a:t>Maintaining Focus on Institutional Effectiveness</a:t>
            </a:r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developments are occurring  in California, the US, and globally that pose threats and opportunities for HSU to remain viable as an institution, continue to improve, and achieve its mission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specific strengths and weaknesses does HSU have or need to develop in order to respond effectively to these external developments?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Town Hall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Select a topic / Chapter (topics will be up on screen) </a:t>
            </a:r>
          </a:p>
          <a:p>
            <a:pPr lvl="0"/>
            <a:r>
              <a:rPr lang="en-US" sz="2400" dirty="0"/>
              <a:t>Facilitator will give a brief overview of the chapter and major themes/questions and moderate</a:t>
            </a:r>
          </a:p>
          <a:p>
            <a:pPr lvl="0"/>
            <a:r>
              <a:rPr lang="en-US" sz="2400" dirty="0" smtClean="0"/>
              <a:t>Note-taker </a:t>
            </a:r>
            <a:r>
              <a:rPr lang="en-US" sz="2400" dirty="0"/>
              <a:t>at each area  </a:t>
            </a:r>
          </a:p>
          <a:p>
            <a:pPr lvl="0"/>
            <a:r>
              <a:rPr lang="en-US" sz="2400" dirty="0"/>
              <a:t>12 Minutes at each topic area then you may switch (you may also stay at the table if you wish)</a:t>
            </a:r>
          </a:p>
          <a:p>
            <a:pPr lvl="0"/>
            <a:r>
              <a:rPr lang="en-US" sz="2400" dirty="0"/>
              <a:t>Each area also has index cards and pens in case you would like write your thoughts / questions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5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Agenda for Town Hall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Overview of WASC and </a:t>
            </a:r>
            <a:r>
              <a:rPr lang="en-US" sz="3200" dirty="0" smtClean="0"/>
              <a:t>Timeline</a:t>
            </a:r>
            <a:endParaRPr lang="en-US" sz="3200" dirty="0"/>
          </a:p>
          <a:p>
            <a:pPr lvl="0"/>
            <a:r>
              <a:rPr lang="en-US" sz="3200" dirty="0"/>
              <a:t>Quick summary of each Chapter</a:t>
            </a:r>
          </a:p>
          <a:p>
            <a:pPr lvl="0"/>
            <a:r>
              <a:rPr lang="en-US" sz="3200" dirty="0"/>
              <a:t>Breakout discussion for each Chapter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5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Town Hall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Select a topic / Chapter (topics will be up on screen) </a:t>
            </a:r>
          </a:p>
          <a:p>
            <a:pPr lvl="0"/>
            <a:r>
              <a:rPr lang="en-US" sz="2400" dirty="0"/>
              <a:t>Facilitator will give a brief overview of the chapter and major themes/questions and moderate</a:t>
            </a:r>
          </a:p>
          <a:p>
            <a:pPr lvl="0"/>
            <a:r>
              <a:rPr lang="en-US" sz="2400" dirty="0" smtClean="0"/>
              <a:t>Note taker </a:t>
            </a:r>
            <a:r>
              <a:rPr lang="en-US" sz="2400" dirty="0"/>
              <a:t>at each area  </a:t>
            </a:r>
          </a:p>
          <a:p>
            <a:pPr lvl="0"/>
            <a:r>
              <a:rPr lang="en-US" sz="2400" dirty="0"/>
              <a:t>12 Minutes at each topic area then you may switch (you may also stay at the table if you wish)</a:t>
            </a:r>
          </a:p>
          <a:p>
            <a:pPr lvl="0"/>
            <a:r>
              <a:rPr lang="en-US" sz="2400" dirty="0"/>
              <a:t>Each area also has index cards and pens in case you would like write your thoughts / questions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9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287384"/>
            <a:ext cx="9509760" cy="10058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Western Association for Schools and Colleges (WASC)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88274" y="1293223"/>
            <a:ext cx="10384972" cy="4820193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WASC Overview</a:t>
            </a:r>
          </a:p>
          <a:p>
            <a:pPr lvl="1"/>
            <a:r>
              <a:rPr lang="en-US" sz="1600" dirty="0" smtClean="0"/>
              <a:t>Accredits K-12 schools and postsecondary institutions. </a:t>
            </a:r>
          </a:p>
          <a:p>
            <a:pPr lvl="1"/>
            <a:r>
              <a:rPr lang="en-US" sz="1600" dirty="0" smtClean="0"/>
              <a:t>Peer-review process to improve student success</a:t>
            </a:r>
          </a:p>
          <a:p>
            <a:pPr lvl="2"/>
            <a:r>
              <a:rPr lang="en-US" sz="1400" dirty="0" smtClean="0"/>
              <a:t>Provide evidence supporting student success.</a:t>
            </a:r>
          </a:p>
          <a:p>
            <a:pPr lvl="1"/>
            <a:r>
              <a:rPr lang="en-US" sz="1600" dirty="0" smtClean="0"/>
              <a:t>Reaccreditation process every 8-10 years. </a:t>
            </a:r>
          </a:p>
          <a:p>
            <a:r>
              <a:rPr lang="en-US" sz="1800" b="1" dirty="0" smtClean="0"/>
              <a:t>HSU Reaccreditation</a:t>
            </a:r>
          </a:p>
          <a:p>
            <a:pPr lvl="1"/>
            <a:r>
              <a:rPr lang="en-US" sz="1600" dirty="0" smtClean="0"/>
              <a:t>Timeline</a:t>
            </a:r>
          </a:p>
          <a:p>
            <a:pPr lvl="2"/>
            <a:r>
              <a:rPr lang="en-US" sz="1400" dirty="0" smtClean="0"/>
              <a:t>July 25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2017 = Self-Study Report Due</a:t>
            </a:r>
          </a:p>
          <a:p>
            <a:pPr lvl="2"/>
            <a:r>
              <a:rPr lang="en-US" sz="1400" dirty="0" smtClean="0"/>
              <a:t>October 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2017 = Offsite Review</a:t>
            </a:r>
          </a:p>
          <a:p>
            <a:pPr lvl="2"/>
            <a:r>
              <a:rPr lang="en-US" sz="1400" dirty="0" smtClean="0"/>
              <a:t>March 21</a:t>
            </a:r>
            <a:r>
              <a:rPr lang="en-US" sz="1400" baseline="30000" dirty="0" smtClean="0"/>
              <a:t>st</a:t>
            </a:r>
            <a:r>
              <a:rPr lang="en-US" sz="1400" dirty="0"/>
              <a:t> </a:t>
            </a:r>
            <a:r>
              <a:rPr lang="en-US" sz="1400" dirty="0" smtClean="0"/>
              <a:t>to 23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, 2018 = Evaluation Team Visit</a:t>
            </a:r>
          </a:p>
          <a:p>
            <a:r>
              <a:rPr lang="en-US" sz="1800" b="1" dirty="0" smtClean="0"/>
              <a:t>Self-Study Report</a:t>
            </a:r>
            <a:endParaRPr lang="en-US" sz="1800" b="1" dirty="0"/>
          </a:p>
          <a:p>
            <a:pPr lvl="1"/>
            <a:r>
              <a:rPr lang="en-US" sz="1600" dirty="0" smtClean="0"/>
              <a:t>Telling “our story” = Implementation of the Strategic Plan</a:t>
            </a:r>
          </a:p>
          <a:p>
            <a:pPr lvl="1"/>
            <a:r>
              <a:rPr lang="en-US" sz="1600" dirty="0" smtClean="0"/>
              <a:t>Report has to address previous WASC recommendations 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4" y="138466"/>
            <a:ext cx="10236926" cy="81838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WASC: Chapter Contents &amp; Committee  Members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5" y="1227908"/>
            <a:ext cx="10907486" cy="5088392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Chapter 1</a:t>
            </a:r>
            <a:r>
              <a:rPr lang="en-US" b="1" dirty="0" smtClean="0"/>
              <a:t>: Institutional Context </a:t>
            </a:r>
          </a:p>
          <a:p>
            <a:pPr lvl="1"/>
            <a:r>
              <a:rPr lang="en-US" dirty="0" smtClean="0"/>
              <a:t>Cyril </a:t>
            </a:r>
            <a:r>
              <a:rPr lang="en-US" dirty="0" err="1"/>
              <a:t>Oberlander</a:t>
            </a:r>
            <a:r>
              <a:rPr lang="en-US" dirty="0"/>
              <a:t>, Alicia </a:t>
            </a:r>
            <a:r>
              <a:rPr lang="en-US" dirty="0" err="1" smtClean="0"/>
              <a:t>Perrson</a:t>
            </a:r>
            <a:endParaRPr lang="en-US" dirty="0" smtClean="0"/>
          </a:p>
          <a:p>
            <a:r>
              <a:rPr lang="en-US" b="1" u="sng" dirty="0" smtClean="0"/>
              <a:t>Chapter 2</a:t>
            </a:r>
            <a:r>
              <a:rPr lang="en-US" b="1" dirty="0" smtClean="0"/>
              <a:t>: Compliance with Standards</a:t>
            </a:r>
          </a:p>
          <a:p>
            <a:pPr lvl="1"/>
            <a:r>
              <a:rPr lang="en-US" dirty="0" smtClean="0"/>
              <a:t>Mary Glenn, Cyril </a:t>
            </a:r>
            <a:r>
              <a:rPr lang="en-US" dirty="0" err="1" smtClean="0"/>
              <a:t>Oberlander</a:t>
            </a:r>
            <a:r>
              <a:rPr lang="en-US" dirty="0" smtClean="0"/>
              <a:t>, Alicia </a:t>
            </a:r>
            <a:r>
              <a:rPr lang="en-US" dirty="0" err="1" smtClean="0"/>
              <a:t>Perrson</a:t>
            </a:r>
            <a:endParaRPr lang="en-US" dirty="0" smtClean="0"/>
          </a:p>
          <a:p>
            <a:r>
              <a:rPr lang="en-US" b="1" u="sng" dirty="0" smtClean="0"/>
              <a:t>Chapter 3</a:t>
            </a:r>
            <a:r>
              <a:rPr lang="en-US" b="1" dirty="0" smtClean="0"/>
              <a:t>: Degree Programs (Meaning, Quality, Integrity)</a:t>
            </a:r>
          </a:p>
          <a:p>
            <a:pPr lvl="1"/>
            <a:r>
              <a:rPr lang="en-US" dirty="0" smtClean="0"/>
              <a:t>Joseph Dieme, Monty Mola, David Sleeth-Keppler</a:t>
            </a:r>
          </a:p>
          <a:p>
            <a:r>
              <a:rPr lang="en-US" b="1" u="sng" dirty="0" smtClean="0"/>
              <a:t>Chapter 4</a:t>
            </a:r>
            <a:r>
              <a:rPr lang="en-US" b="1" dirty="0" smtClean="0"/>
              <a:t>: Educational Quality (Student Learning, Core Competencies)</a:t>
            </a:r>
          </a:p>
          <a:p>
            <a:pPr lvl="1"/>
            <a:r>
              <a:rPr lang="en-US" dirty="0" smtClean="0"/>
              <a:t>Dale Oliver, Sarah Fay Philips, Andrew Stubblefield</a:t>
            </a:r>
          </a:p>
          <a:p>
            <a:r>
              <a:rPr lang="en-US" b="1" u="sng" dirty="0" smtClean="0"/>
              <a:t>Chapter 5</a:t>
            </a:r>
            <a:r>
              <a:rPr lang="en-US" b="1" dirty="0" smtClean="0"/>
              <a:t>: Student Success (Learning, Retention, Graduation)</a:t>
            </a:r>
          </a:p>
          <a:p>
            <a:pPr lvl="1"/>
            <a:r>
              <a:rPr lang="en-US" dirty="0" err="1" smtClean="0"/>
              <a:t>Glo</a:t>
            </a:r>
            <a:r>
              <a:rPr lang="en-US" dirty="0" smtClean="0"/>
              <a:t> Brown, Lisa Castellino, Adrienne </a:t>
            </a:r>
            <a:r>
              <a:rPr lang="en-US" dirty="0" err="1" smtClean="0"/>
              <a:t>Colgrove</a:t>
            </a:r>
            <a:r>
              <a:rPr lang="en-US" dirty="0" smtClean="0"/>
              <a:t>-Raymond, Candace Young</a:t>
            </a:r>
          </a:p>
          <a:p>
            <a:r>
              <a:rPr lang="en-US" b="1" u="sng" dirty="0" smtClean="0"/>
              <a:t>Chapter 6</a:t>
            </a:r>
            <a:r>
              <a:rPr lang="en-US" b="1" dirty="0" smtClean="0"/>
              <a:t>: Quality Assurance and Improvement (Program Review, Assessment)</a:t>
            </a:r>
          </a:p>
          <a:p>
            <a:pPr lvl="1"/>
            <a:r>
              <a:rPr lang="en-US" dirty="0" smtClean="0"/>
              <a:t>Bella Gray, Julie Koeppel, Rick </a:t>
            </a:r>
            <a:r>
              <a:rPr lang="en-US" dirty="0" err="1" smtClean="0"/>
              <a:t>Zechman</a:t>
            </a:r>
            <a:r>
              <a:rPr lang="en-US" dirty="0" smtClean="0"/>
              <a:t>, Noah Zerbe</a:t>
            </a:r>
          </a:p>
          <a:p>
            <a:r>
              <a:rPr lang="en-US" b="1" u="sng" dirty="0" smtClean="0"/>
              <a:t>Chapter 7</a:t>
            </a:r>
            <a:r>
              <a:rPr lang="en-US" b="1" dirty="0" smtClean="0"/>
              <a:t>: Sustainability (Financial Viability) </a:t>
            </a:r>
          </a:p>
          <a:p>
            <a:pPr lvl="1"/>
            <a:r>
              <a:rPr lang="en-US" dirty="0" smtClean="0"/>
              <a:t>Rock Braithwaite, Traci </a:t>
            </a:r>
            <a:r>
              <a:rPr lang="en-US" dirty="0" err="1" smtClean="0"/>
              <a:t>Ferdolage</a:t>
            </a:r>
            <a:r>
              <a:rPr lang="en-US" dirty="0" smtClean="0"/>
              <a:t>, Joshua Frye, Denice Helwig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8457" y="342900"/>
            <a:ext cx="10066773" cy="49649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</a:rPr>
              <a:t>Chapter 1: HSU &amp; You: </a:t>
            </a:r>
            <a:r>
              <a:rPr lang="en-US" sz="3300" b="1" i="1" dirty="0" smtClean="0">
                <a:solidFill>
                  <a:schemeClr val="tx1"/>
                </a:solidFill>
              </a:rPr>
              <a:t>Who are we?</a:t>
            </a:r>
            <a:endParaRPr lang="en-US" sz="3300" b="1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70522" y="868819"/>
            <a:ext cx="11285415" cy="41273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900" b="1" dirty="0" smtClean="0"/>
              <a:t>GOAL: History, Mission, Core Constituencies, Recent Changes… a picture of the institution’s distinctive character.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1257" y="1252129"/>
            <a:ext cx="6348548" cy="54058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 smtClean="0"/>
              <a:t>WASC Standard </a:t>
            </a:r>
            <a:r>
              <a:rPr lang="en-US" sz="1600" b="1" dirty="0"/>
              <a:t>1: </a:t>
            </a:r>
            <a:endParaRPr lang="en-US" sz="1600" b="1" dirty="0" smtClean="0"/>
          </a:p>
          <a:p>
            <a:r>
              <a:rPr lang="en-US" sz="1600" b="1" dirty="0" smtClean="0"/>
              <a:t>Defining </a:t>
            </a:r>
            <a:r>
              <a:rPr lang="en-US" sz="1600" b="1" dirty="0"/>
              <a:t>Institutional Purposes and Ensuring Educational Objectives </a:t>
            </a:r>
            <a:endParaRPr lang="en-US" sz="1600" b="1" dirty="0" smtClean="0"/>
          </a:p>
          <a:p>
            <a:endParaRPr lang="en-US" sz="500" dirty="0"/>
          </a:p>
          <a:p>
            <a:r>
              <a:rPr lang="en-US" sz="1500" i="1" u="sng" dirty="0"/>
              <a:t>Institutional Purposes </a:t>
            </a:r>
            <a:endParaRPr lang="en-US" sz="15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1.1 Formally approved, appropriate statements of purpose that define values and character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1.2 </a:t>
            </a:r>
            <a:r>
              <a:rPr lang="en-US" sz="1500" dirty="0"/>
              <a:t>Clear educational objectives; indicators of student achievement at institution, program and course levels; retention/graduation data and evidence of student learning made public </a:t>
            </a:r>
          </a:p>
          <a:p>
            <a:r>
              <a:rPr lang="en-US" sz="1500" i="1" u="sng" dirty="0"/>
              <a:t>Integrity and Transparency </a:t>
            </a:r>
            <a:endParaRPr lang="en-US" sz="15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1.3 Academic freedom: policies and practices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1.4 Diversity: policies, programs, and practices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1.5 Education as primary purpose; autonomy from external entities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1.6 Truthful representation to students/public; fair and equitable policies; timely completion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1.7 Operational integrity; sound business practices; timely and fair responses to complaints; evaluation of institutional performance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1.8 Honest, open communication with WSCUC including notification of material matters; implementation of WSCUC policies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29046" y="1963715"/>
            <a:ext cx="4868984" cy="7017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Building the Capacity for Change 2010</a:t>
            </a:r>
          </a:p>
          <a:p>
            <a:pPr algn="ctr"/>
            <a:r>
              <a:rPr lang="en-US" dirty="0" smtClean="0"/>
              <a:t>Cabinet for Institutional Change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29046" y="1343166"/>
            <a:ext cx="4868984" cy="6106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Student Demographic Changes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29046" y="3386885"/>
            <a:ext cx="4868984" cy="70171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Residential Academic Mentoring Program 2012</a:t>
            </a:r>
          </a:p>
          <a:p>
            <a:pPr algn="ctr"/>
            <a:r>
              <a:rPr lang="en-US" sz="1600" dirty="0" smtClean="0"/>
              <a:t>RAMP formed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6729046" y="2675300"/>
            <a:ext cx="4868984" cy="7017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Program Review Process (PREP) 2012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Launched new program review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29046" y="4810055"/>
            <a:ext cx="4868984" cy="7017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Strategic Plan 2015</a:t>
            </a:r>
          </a:p>
          <a:p>
            <a:pPr algn="ctr"/>
            <a:r>
              <a:rPr lang="en-US" sz="1600" dirty="0" smtClean="0"/>
              <a:t>Reaffirmation of Mission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729046" y="4098470"/>
            <a:ext cx="4868984" cy="7017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Retention &amp; Inclusive Student Success 2014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Cabinet for Institutional Change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29046" y="5511771"/>
            <a:ext cx="4868984" cy="7017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Innovations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Klamath Connection, RFY, CSU Grad Initiative 2025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29046" y="6213486"/>
            <a:ext cx="4868984" cy="444487"/>
          </a:xfrm>
          <a:prstGeom prst="rect">
            <a:avLst/>
          </a:prstGeom>
          <a:solidFill>
            <a:schemeClr val="accent1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Add your voice &amp; understanding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5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838200" y="365125"/>
            <a:ext cx="10515600" cy="9493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tx1"/>
                </a:solidFill>
              </a:rPr>
              <a:t>Chapter 3: Meaning, Quality, Integrity of Degree (Institutional View)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838200" y="1314451"/>
            <a:ext cx="10748962" cy="4981846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1.1 Mission, Vision, Values, University SLOs for baccalaureate and master's degrees; Informal definitions of meaning of HSU degree</a:t>
            </a:r>
          </a:p>
          <a:p>
            <a:r>
              <a:rPr lang="en-US" sz="3200" dirty="0" smtClean="0"/>
              <a:t>1.2 Some programs have evidence of goal attainment for courses and programs; OIR has data on retention/achievement</a:t>
            </a:r>
          </a:p>
          <a:p>
            <a:r>
              <a:rPr lang="en-US" sz="3200" dirty="0" smtClean="0"/>
              <a:t>2.1 Program review and assessment; Generally, programs are appropriate in content as evidenced by program review and department faculty</a:t>
            </a:r>
          </a:p>
          <a:p>
            <a:r>
              <a:rPr lang="en-US" sz="3200" dirty="0" smtClean="0"/>
              <a:t>2.2 Admissions requirements; levels of achievement for graduation; have program review, 5-year assessment reports, diversity reports, undergraduate and graduate degree requirements; </a:t>
            </a:r>
          </a:p>
          <a:p>
            <a:r>
              <a:rPr lang="en-US" sz="3200" dirty="0" smtClean="0"/>
              <a:t>4.3 Commitment to improvement as evidenced in program reviews, annual department reports</a:t>
            </a:r>
          </a:p>
          <a:p>
            <a:r>
              <a:rPr lang="en-US" sz="3200" dirty="0" smtClean="0"/>
              <a:t>4.6 Strategic plan that connects with WASC</a:t>
            </a:r>
          </a:p>
          <a:p>
            <a:r>
              <a:rPr lang="en-US" sz="3200" b="1" dirty="0" smtClean="0"/>
              <a:t>Needs/gaps</a:t>
            </a:r>
            <a:r>
              <a:rPr lang="en-US" sz="3200" dirty="0" smtClean="0"/>
              <a:t>: Assessment of university-level meaning, quality, integrity; external norms of comparison of learning; consistent participation in program review; conversations around assessment and pedagogy among faculty; institutional assessment/effectiveness structures</a:t>
            </a:r>
          </a:p>
          <a:p>
            <a:r>
              <a:rPr lang="en-US" sz="4200" b="1" dirty="0" smtClean="0"/>
              <a:t>QUESTION: </a:t>
            </a:r>
          </a:p>
          <a:p>
            <a:pPr lvl="1"/>
            <a:r>
              <a:rPr lang="en-US" sz="3800" b="1" dirty="0" smtClean="0"/>
              <a:t>How would you define and measure Meaning, Quality, Integrity of HSU degree for everyone? </a:t>
            </a:r>
          </a:p>
          <a:p>
            <a:pPr lvl="1"/>
            <a:r>
              <a:rPr lang="en-US" sz="3800" b="1" dirty="0" smtClean="0"/>
              <a:t>Which structures should be in place?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0663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742" y="404335"/>
            <a:ext cx="11229703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Chapter 4: Educational Quality Student Learning, Core Competencies, &amp; Standards of Performance at Graduation</a:t>
            </a:r>
            <a:endParaRPr lang="en-US" sz="2800" dirty="0">
              <a:latin typeface="+mj-lt"/>
            </a:endParaRP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66206" y="1720839"/>
            <a:ext cx="108291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Student Learning</a:t>
            </a:r>
            <a:r>
              <a:rPr lang="en-US" sz="2000" dirty="0" smtClean="0"/>
              <a:t>: 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do students learn? 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000" dirty="0"/>
              <a:t>How well do students learn? </a:t>
            </a:r>
          </a:p>
          <a:p>
            <a:r>
              <a:rPr lang="en-US" sz="2000" b="1" dirty="0"/>
              <a:t>Core Competencies</a:t>
            </a:r>
            <a:r>
              <a:rPr lang="en-US" sz="2000" dirty="0"/>
              <a:t>: 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000" dirty="0"/>
              <a:t>How well do students perform at or near graduation?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000" dirty="0"/>
              <a:t>Written Communication, Oral Communication, Information Literacy, Quantitative Reasoning and Critical Thinking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Additional Questions:</a:t>
            </a:r>
          </a:p>
          <a:p>
            <a:r>
              <a:rPr lang="en-US" sz="2000" b="1" dirty="0" smtClean="0"/>
              <a:t>How </a:t>
            </a:r>
            <a:r>
              <a:rPr lang="en-US" sz="2000" b="1" dirty="0"/>
              <a:t>does the institution know? </a:t>
            </a:r>
            <a:endParaRPr lang="en-US" sz="2000" dirty="0"/>
          </a:p>
          <a:p>
            <a:r>
              <a:rPr lang="en-US" sz="2000" b="1" dirty="0"/>
              <a:t>What’s “good enough”?</a:t>
            </a:r>
            <a:endParaRPr lang="en-US" sz="20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9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6"/>
            <a:ext cx="10515600" cy="10812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Chapter 5: Student Success</a:t>
            </a:r>
          </a:p>
          <a:p>
            <a:r>
              <a:rPr lang="en-US" sz="2800" b="1" dirty="0" smtClean="0"/>
              <a:t>Student Learning, Retention, and Graduation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70686" y="1552457"/>
            <a:ext cx="9650627" cy="438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ACCESS:   Recruitment, Orientation, Enrolling Incoming Students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ACADEMIC SUPPORT:  Inclusive Environment, Campus Engagement, High Impact Practices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RETENTION:  Health &amp; Wellness, Cultural Identity Development, Career Planning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GRADUATION:  Academic Advising, Internships, Cultural Relevancy,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QUESTIONS: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are we doing “closing the gap” in achievement?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assessments are driving our programming and priorities?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5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Sheer green border design presentation (widescreen)</Template>
  <TotalTime>0</TotalTime>
  <Words>925</Words>
  <Application>Microsoft Office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Sheer Green 16x9</vt:lpstr>
      <vt:lpstr>WASC Town Hall</vt:lpstr>
      <vt:lpstr>Agenda for Town Hall</vt:lpstr>
      <vt:lpstr>Town Hall Format</vt:lpstr>
      <vt:lpstr>Western Association for Schools and Colleges (WASC)</vt:lpstr>
      <vt:lpstr>WASC: Chapter Contents &amp; Committee  Members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7: Sustainability (Financial Viability);  Preparing for the Changing Higher Education Environment</vt:lpstr>
      <vt:lpstr>Town Hall Format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2016-11-30T23:42:57Z</dcterms:created>
  <dcterms:modified xsi:type="dcterms:W3CDTF">2016-12-03T00:06:27Z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